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ma.morgan" initials="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551E6-E81A-4451-A883-7D4AD4D145C7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25B57-7B23-4DDE-AEDF-695333F52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8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8D4059-B5A6-4FB6-A028-BCE4EDE2345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C8B714-E0F7-4844-81FD-BF9CC00D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i="0" u="none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905000"/>
            <a:ext cx="6096000" cy="167957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Participatory Governance and Fiscal Policy </a:t>
            </a:r>
            <a:r>
              <a:rPr lang="en-GB" b="1" dirty="0" smtClean="0">
                <a:solidFill>
                  <a:srgbClr val="FFFF00"/>
                </a:solidFill>
              </a:rPr>
              <a:t>Dialogue (PGFPC) </a:t>
            </a:r>
            <a:r>
              <a:rPr lang="en-GB" b="1" dirty="0">
                <a:solidFill>
                  <a:srgbClr val="FFFF00"/>
                </a:solidFill>
              </a:rPr>
              <a:t>in the Caribbean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038600"/>
            <a:ext cx="5114778" cy="2209800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presented by:</a:t>
            </a:r>
          </a:p>
          <a:p>
            <a:r>
              <a:rPr lang="en-US" sz="3600" b="1" dirty="0" smtClean="0"/>
              <a:t>Oswald Morgan</a:t>
            </a:r>
          </a:p>
          <a:p>
            <a:r>
              <a:rPr lang="en-US" sz="2000" dirty="0" smtClean="0"/>
              <a:t>Project Manager</a:t>
            </a:r>
          </a:p>
          <a:p>
            <a:r>
              <a:rPr lang="en-US" sz="2000" dirty="0" smtClean="0"/>
              <a:t>PGFPC</a:t>
            </a:r>
          </a:p>
          <a:p>
            <a:endParaRPr lang="en-US" sz="1400" u="sng" dirty="0" smtClean="0"/>
          </a:p>
          <a:p>
            <a:r>
              <a:rPr lang="en-US" sz="1400" u="sng" dirty="0" smtClean="0"/>
              <a:t>November </a:t>
            </a:r>
            <a:r>
              <a:rPr lang="en-US" sz="1400" u="sng" dirty="0" smtClean="0"/>
              <a:t>30, 2014 </a:t>
            </a:r>
            <a:endParaRPr lang="en-US" sz="1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4102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gency FB" pitchFamily="34" charset="0"/>
              </a:rPr>
              <a:t>Conceptualized </a:t>
            </a:r>
            <a:r>
              <a:rPr lang="en-GB" dirty="0">
                <a:latin typeface="Agency FB" pitchFamily="34" charset="0"/>
              </a:rPr>
              <a:t>through the partnership between the Institute of Law and Economics </a:t>
            </a:r>
            <a:r>
              <a:rPr lang="en-GB" b="1" dirty="0">
                <a:latin typeface="Agency FB" pitchFamily="34" charset="0"/>
              </a:rPr>
              <a:t>(ILE) </a:t>
            </a:r>
            <a:r>
              <a:rPr lang="en-GB" dirty="0" smtClean="0">
                <a:latin typeface="Agency FB" pitchFamily="34" charset="0"/>
              </a:rPr>
              <a:t>&amp; </a:t>
            </a:r>
            <a:r>
              <a:rPr lang="en-GB" dirty="0">
                <a:latin typeface="Agency FB" pitchFamily="34" charset="0"/>
              </a:rPr>
              <a:t>the Centre for Concern </a:t>
            </a:r>
            <a:r>
              <a:rPr lang="en-GB" b="1" dirty="0">
                <a:latin typeface="Agency FB" pitchFamily="34" charset="0"/>
              </a:rPr>
              <a:t>(</a:t>
            </a:r>
            <a:r>
              <a:rPr lang="en-GB" b="1" dirty="0" err="1">
                <a:latin typeface="Agency FB" pitchFamily="34" charset="0"/>
              </a:rPr>
              <a:t>CfC</a:t>
            </a:r>
            <a:r>
              <a:rPr lang="en-GB" b="1" dirty="0" smtClean="0">
                <a:latin typeface="Agency FB" pitchFamily="34" charset="0"/>
              </a:rPr>
              <a:t>).</a:t>
            </a:r>
          </a:p>
          <a:p>
            <a:r>
              <a:rPr lang="en-GB" dirty="0" smtClean="0">
                <a:latin typeface="Agency FB" pitchFamily="34" charset="0"/>
              </a:rPr>
              <a:t>The </a:t>
            </a:r>
            <a:r>
              <a:rPr lang="en-GB" dirty="0">
                <a:latin typeface="Agency FB" pitchFamily="34" charset="0"/>
              </a:rPr>
              <a:t>Project responds </a:t>
            </a:r>
            <a:r>
              <a:rPr lang="en-GB" dirty="0" smtClean="0">
                <a:latin typeface="Agency FB" pitchFamily="34" charset="0"/>
              </a:rPr>
              <a:t>to:</a:t>
            </a:r>
          </a:p>
          <a:p>
            <a:pPr lvl="1"/>
            <a:r>
              <a:rPr lang="en-GB" b="1" dirty="0" smtClean="0">
                <a:solidFill>
                  <a:schemeClr val="tx1"/>
                </a:solidFill>
                <a:latin typeface="Agency FB" pitchFamily="34" charset="0"/>
              </a:rPr>
              <a:t>The </a:t>
            </a:r>
            <a:r>
              <a:rPr lang="en-GB" b="1" dirty="0">
                <a:solidFill>
                  <a:schemeClr val="tx1"/>
                </a:solidFill>
                <a:latin typeface="Agency FB" pitchFamily="34" charset="0"/>
              </a:rPr>
              <a:t>need for a more inclusive approach to public policy determination in the </a:t>
            </a:r>
            <a:r>
              <a:rPr lang="en-GB" b="1" dirty="0" smtClean="0">
                <a:solidFill>
                  <a:schemeClr val="tx1"/>
                </a:solidFill>
                <a:latin typeface="Agency FB" pitchFamily="34" charset="0"/>
              </a:rPr>
              <a:t>Caribbean , and</a:t>
            </a:r>
          </a:p>
          <a:p>
            <a:pPr lvl="1"/>
            <a:r>
              <a:rPr lang="en-GB" b="1" dirty="0" smtClean="0">
                <a:solidFill>
                  <a:schemeClr val="tx1"/>
                </a:solidFill>
                <a:latin typeface="Agency FB" pitchFamily="34" charset="0"/>
              </a:rPr>
              <a:t>In particular, the  </a:t>
            </a:r>
            <a:r>
              <a:rPr lang="en-GB" b="1" dirty="0">
                <a:solidFill>
                  <a:schemeClr val="tx1"/>
                </a:solidFill>
                <a:latin typeface="Agency FB" pitchFamily="34" charset="0"/>
              </a:rPr>
              <a:t>information and capacity constraints that limit participation in fiscal </a:t>
            </a:r>
            <a:r>
              <a:rPr lang="en-GB" b="1" dirty="0" smtClean="0">
                <a:solidFill>
                  <a:schemeClr val="tx1"/>
                </a:solidFill>
                <a:latin typeface="Agency FB" pitchFamily="34" charset="0"/>
              </a:rPr>
              <a:t>policy</a:t>
            </a:r>
            <a:r>
              <a:rPr lang="en-GB" dirty="0" smtClean="0">
                <a:latin typeface="Agency FB" pitchFamily="34" charset="0"/>
              </a:rPr>
              <a:t>. </a:t>
            </a:r>
          </a:p>
          <a:p>
            <a:r>
              <a:rPr lang="en-GB" dirty="0" smtClean="0">
                <a:latin typeface="Agency FB" pitchFamily="34" charset="0"/>
              </a:rPr>
              <a:t>The Project recognizes that citizens have not made use of opportunities afforded to them to actively engage in policy making, especially fiscal policy, consequently,</a:t>
            </a:r>
          </a:p>
          <a:p>
            <a:r>
              <a:rPr lang="en-GB" dirty="0" smtClean="0">
                <a:latin typeface="Agency FB" pitchFamily="34" charset="0"/>
              </a:rPr>
              <a:t>Project </a:t>
            </a:r>
            <a:r>
              <a:rPr lang="en-GB" dirty="0">
                <a:latin typeface="Agency FB" pitchFamily="34" charset="0"/>
              </a:rPr>
              <a:t>focuses on information sharing and capacity building of civil society organizations (CSOs) around fiscal policy </a:t>
            </a:r>
            <a:r>
              <a:rPr lang="en-GB" dirty="0" smtClean="0">
                <a:latin typeface="Agency FB" pitchFamily="34" charset="0"/>
              </a:rPr>
              <a:t>issues.</a:t>
            </a:r>
            <a:endParaRPr lang="en-US" dirty="0">
              <a:latin typeface="Agency FB" pitchFamily="34" charset="0"/>
            </a:endParaRPr>
          </a:p>
          <a:p>
            <a:endParaRPr lang="en-US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/>
          <a:lstStyle/>
          <a:p>
            <a:pPr algn="just">
              <a:buNone/>
            </a:pPr>
            <a:r>
              <a:rPr lang="en-GB" dirty="0" smtClean="0"/>
              <a:t>	This </a:t>
            </a:r>
            <a:r>
              <a:rPr lang="en-GB" dirty="0"/>
              <a:t>Project is primarily designed to improve participatory governance and promote the establishment of a platform for fiscal policy dialogue between citizens and their governments in selected CARICOM countries. </a:t>
            </a:r>
            <a:endParaRPr lang="en-US" dirty="0"/>
          </a:p>
          <a:p>
            <a:pPr>
              <a:buNone/>
            </a:pPr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STRATEGIC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6200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The Project contemplates the fulfillment of two strategic goals over its life span: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b="1" dirty="0">
                <a:solidFill>
                  <a:schemeClr val="tx1"/>
                </a:solidFill>
              </a:rPr>
              <a:t>To enhance the engagement and interaction between CSOs, other key partners and government at the local and national levels on issues affecting fiscal policy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arenR"/>
            </a:pPr>
            <a:endParaRPr lang="en-US" sz="1000" b="1" dirty="0">
              <a:solidFill>
                <a:schemeClr val="tx1"/>
              </a:solidFill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en-US" b="1" dirty="0">
                <a:solidFill>
                  <a:schemeClr val="tx1"/>
                </a:solidFill>
              </a:rPr>
              <a:t>To enhance the capacity of CSOs and other key partners, to engage with government in more effective fiscal policy dialogue.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639762"/>
          </a:xfrm>
        </p:spPr>
        <p:txBody>
          <a:bodyPr/>
          <a:lstStyle/>
          <a:p>
            <a:r>
              <a:rPr lang="en-US" b="1" dirty="0" smtClean="0"/>
              <a:t>PROJECT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620000" cy="5410200"/>
          </a:xfrm>
        </p:spPr>
        <p:txBody>
          <a:bodyPr>
            <a:normAutofit lnSpcReduction="10000"/>
          </a:bodyPr>
          <a:lstStyle/>
          <a:p>
            <a:r>
              <a:rPr lang="en-GB" b="1" i="1" u="sng" dirty="0"/>
              <a:t>COMPONENT 1</a:t>
            </a:r>
            <a:r>
              <a:rPr lang="en-GB" b="1" i="1" dirty="0"/>
              <a:t>: - Sensitization, Education &amp; Mobilization of CSOs &amp; Other Key Partners:</a:t>
            </a:r>
            <a:r>
              <a:rPr lang="en-GB" dirty="0"/>
              <a:t> </a:t>
            </a:r>
            <a:r>
              <a:rPr lang="en-GB" dirty="0" smtClean="0"/>
              <a:t>The  Project will </a:t>
            </a:r>
            <a:r>
              <a:rPr lang="en-GB" smtClean="0"/>
              <a:t>seek to cultivate </a:t>
            </a:r>
            <a:r>
              <a:rPr lang="en-GB" dirty="0"/>
              <a:t>an awareness and build a consciousness among CSO members, business interests and the public on a whole,  of the civic responsibilities of citizens to engage and interact with their government as partners in their own right, through a process of fiscal policy dialogue.  </a:t>
            </a:r>
            <a:endParaRPr lang="en-US" dirty="0" smtClean="0"/>
          </a:p>
          <a:p>
            <a:pPr>
              <a:buNone/>
            </a:pPr>
            <a:endParaRPr lang="en-US" sz="1100" dirty="0" smtClean="0"/>
          </a:p>
          <a:p>
            <a:r>
              <a:rPr lang="en-GB" b="1" i="1" u="sng" dirty="0" smtClean="0"/>
              <a:t>COMPONENT </a:t>
            </a:r>
            <a:r>
              <a:rPr lang="en-GB" b="1" i="1" u="sng" dirty="0"/>
              <a:t>2</a:t>
            </a:r>
            <a:r>
              <a:rPr lang="en-GB" b="1" i="1" dirty="0"/>
              <a:t>: - Capacity building of CSOs &amp; Other Key Partners:</a:t>
            </a:r>
            <a:r>
              <a:rPr lang="en-GB" dirty="0"/>
              <a:t> The Project will seek to augment the capacity of its partners to identify, learn and to dialogue with government on critical issues affecting fiscal policy.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b="1" dirty="0" smtClean="0"/>
              <a:t>PROJECT DURATION &amp; 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543800" cy="4830763"/>
          </a:xfrm>
        </p:spPr>
        <p:txBody>
          <a:bodyPr>
            <a:normAutofit lnSpcReduction="10000"/>
          </a:bodyPr>
          <a:lstStyle/>
          <a:p>
            <a:r>
              <a:rPr lang="en-GB" b="1" u="sng" dirty="0" smtClean="0"/>
              <a:t>Project Duration:  </a:t>
            </a:r>
            <a:r>
              <a:rPr lang="en-GB" dirty="0" smtClean="0"/>
              <a:t>The </a:t>
            </a:r>
            <a:r>
              <a:rPr lang="en-GB" dirty="0"/>
              <a:t>duration of the life of the Project is for a period of three (3) years from June 1, 2014 to May 31, 2017</a:t>
            </a:r>
            <a:r>
              <a:rPr lang="en-GB" dirty="0" smtClean="0"/>
              <a:t>.</a:t>
            </a:r>
            <a:endParaRPr lang="en-US" dirty="0"/>
          </a:p>
          <a:p>
            <a:endParaRPr lang="en-US" sz="1100" dirty="0"/>
          </a:p>
          <a:p>
            <a:r>
              <a:rPr lang="en-GB" b="1" u="sng" dirty="0"/>
              <a:t>Project Location: </a:t>
            </a:r>
            <a:r>
              <a:rPr lang="en-GB" b="1" u="sng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Project’s coordination will be based in Jamaica, and implementation will be undertaken mainly in Jamaica, Trinidad &amp; Tobago, Barbados and St. Lucia</a:t>
            </a:r>
            <a:r>
              <a:rPr lang="en-GB" dirty="0" smtClean="0"/>
              <a:t>.</a:t>
            </a:r>
          </a:p>
          <a:p>
            <a:endParaRPr lang="en-US" sz="1100" dirty="0"/>
          </a:p>
          <a:p>
            <a:pPr>
              <a:buNone/>
            </a:pPr>
            <a:endParaRPr lang="en-US" sz="900" dirty="0"/>
          </a:p>
          <a:p>
            <a:r>
              <a:rPr lang="en-GB" b="1" u="sng" dirty="0" smtClean="0"/>
              <a:t>Donors: </a:t>
            </a:r>
            <a:endParaRPr lang="en-US" dirty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Commonwealth Foundation</a:t>
            </a:r>
            <a:r>
              <a:rPr lang="en-US" dirty="0" smtClean="0"/>
              <a:t>, </a:t>
            </a:r>
            <a:r>
              <a:rPr lang="en-GB" dirty="0" smtClean="0"/>
              <a:t>London</a:t>
            </a:r>
            <a:r>
              <a:rPr lang="en-GB" dirty="0"/>
              <a:t>, </a:t>
            </a:r>
            <a:r>
              <a:rPr lang="en-GB" dirty="0" smtClean="0"/>
              <a:t>UK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Centre for Concern, Washington, DC, USA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PROJECT </a:t>
            </a:r>
            <a:r>
              <a:rPr lang="en-US" sz="3000" dirty="0" smtClean="0"/>
              <a:t>Implementation Team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467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000" dirty="0" smtClean="0"/>
          </a:p>
          <a:p>
            <a:r>
              <a:rPr lang="en-GB" sz="2400" b="1" u="sng" dirty="0"/>
              <a:t>Executing Agency: </a:t>
            </a:r>
            <a:endParaRPr lang="en-US" sz="2400" dirty="0"/>
          </a:p>
          <a:p>
            <a:pPr>
              <a:buNone/>
            </a:pPr>
            <a:r>
              <a:rPr lang="en-GB" sz="2400" dirty="0"/>
              <a:t>	Institute of Law &amp; Economics, Kingston, </a:t>
            </a:r>
            <a:r>
              <a:rPr lang="en-GB" sz="2400" dirty="0" smtClean="0"/>
              <a:t>Jamaica</a:t>
            </a:r>
            <a:endParaRPr lang="en-US" sz="2400" dirty="0"/>
          </a:p>
          <a:p>
            <a:pPr lvl="0"/>
            <a:endParaRPr lang="en-GB" sz="2400" b="1" u="sng" dirty="0" smtClean="0">
              <a:solidFill>
                <a:prstClr val="black"/>
              </a:solidFill>
            </a:endParaRPr>
          </a:p>
          <a:p>
            <a:pPr lvl="0"/>
            <a:r>
              <a:rPr lang="en-GB" sz="2400" b="1" u="sng" dirty="0" smtClean="0">
                <a:solidFill>
                  <a:prstClr val="black"/>
                </a:solidFill>
              </a:rPr>
              <a:t>Chairperson </a:t>
            </a:r>
            <a:r>
              <a:rPr lang="en-GB" sz="2400" b="1" u="sng" dirty="0">
                <a:solidFill>
                  <a:prstClr val="black"/>
                </a:solidFill>
              </a:rPr>
              <a:t>Project Steering Committee (Regional):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029" sz="2400" dirty="0" err="1">
                <a:solidFill>
                  <a:prstClr val="black"/>
                </a:solidFill>
              </a:rPr>
              <a:t>Rosalea</a:t>
            </a:r>
            <a:r>
              <a:rPr lang="en-029" sz="2400" dirty="0">
                <a:solidFill>
                  <a:prstClr val="black"/>
                </a:solidFill>
              </a:rPr>
              <a:t> Hamilton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GB" sz="2400" b="1" u="sng" dirty="0" smtClean="0"/>
          </a:p>
          <a:p>
            <a:r>
              <a:rPr lang="en-GB" sz="2400" b="1" u="sng" dirty="0" smtClean="0"/>
              <a:t>Chairperson </a:t>
            </a:r>
            <a:r>
              <a:rPr lang="en-GB" sz="2400" b="1" u="sng" dirty="0"/>
              <a:t>Project Management Committee (Jamaica):</a:t>
            </a:r>
            <a:r>
              <a:rPr lang="en-GB" sz="2400" dirty="0"/>
              <a:t> </a:t>
            </a:r>
            <a:r>
              <a:rPr lang="en-029" sz="2400" dirty="0"/>
              <a:t>Judith </a:t>
            </a:r>
            <a:r>
              <a:rPr lang="en-029" sz="2400" dirty="0" err="1"/>
              <a:t>Wedderburn</a:t>
            </a:r>
            <a:endParaRPr lang="en-029" sz="2400" dirty="0"/>
          </a:p>
          <a:p>
            <a:pPr marL="0" indent="0">
              <a:buNone/>
            </a:pPr>
            <a:endParaRPr lang="en-GB" sz="2400" b="1" u="sng" dirty="0" smtClean="0"/>
          </a:p>
          <a:p>
            <a:r>
              <a:rPr lang="en-GB" sz="2400" b="1" u="sng" dirty="0" smtClean="0"/>
              <a:t>Project Manager:</a:t>
            </a:r>
            <a:r>
              <a:rPr lang="en-GB" sz="2400" dirty="0" smtClean="0"/>
              <a:t> Oswald Morgan</a:t>
            </a:r>
          </a:p>
          <a:p>
            <a:endParaRPr lang="en-GB" sz="2400" dirty="0" smtClean="0"/>
          </a:p>
          <a:p>
            <a:r>
              <a:rPr lang="en-GB" sz="2400" b="1" u="sng" dirty="0"/>
              <a:t>Project </a:t>
            </a:r>
            <a:r>
              <a:rPr lang="en-GB" sz="2400" b="1" u="sng" dirty="0" smtClean="0"/>
              <a:t>Technical </a:t>
            </a:r>
            <a:r>
              <a:rPr lang="en-GB" sz="2400" b="1" u="sng" dirty="0" err="1" smtClean="0"/>
              <a:t>Asst</a:t>
            </a:r>
            <a:r>
              <a:rPr lang="en-GB" sz="2400" b="1" u="sng" dirty="0" smtClean="0"/>
              <a:t>:</a:t>
            </a:r>
            <a:r>
              <a:rPr lang="en-GB" sz="2400" dirty="0" smtClean="0"/>
              <a:t> </a:t>
            </a:r>
            <a:r>
              <a:rPr lang="en-GB" sz="2400" dirty="0" err="1" smtClean="0"/>
              <a:t>Tahirah</a:t>
            </a:r>
            <a:r>
              <a:rPr lang="en-GB" sz="2400" dirty="0" smtClean="0"/>
              <a:t> Johnson</a:t>
            </a:r>
          </a:p>
          <a:p>
            <a:pPr>
              <a:buNone/>
            </a:pP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dirty="0" smtClean="0">
                <a:solidFill>
                  <a:srgbClr val="FFFF00"/>
                </a:solidFill>
              </a:rPr>
              <a:t>Participatory Governance and Fiscal Policy Dialogue in the Caribbean; </a:t>
            </a:r>
            <a:br>
              <a:rPr lang="en-GB" sz="2400" dirty="0" smtClean="0">
                <a:solidFill>
                  <a:srgbClr val="FFFF00"/>
                </a:solidFill>
              </a:rPr>
            </a:br>
            <a:r>
              <a:rPr lang="en-GB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project implementation 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structure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378060"/>
              </p:ext>
            </p:extLst>
          </p:nvPr>
        </p:nvGraphicFramePr>
        <p:xfrm>
          <a:off x="381000" y="1524000"/>
          <a:ext cx="7315200" cy="451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4286121" imgH="4210154" progId="Excel.Sheet.12">
                  <p:embed/>
                </p:oleObj>
              </mc:Choice>
              <mc:Fallback>
                <p:oleObj name="Worksheet" r:id="rId3" imgW="4286121" imgH="4210154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7315200" cy="451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41126503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1&quot;&gt;&lt;object type=&quot;1&quot; unique_id=&quot;10001&quot;&gt;&lt;object type=&quot;2&quot; unique_id=&quot;17290&quot;&gt;&lt;object type=&quot;3&quot; unique_id=&quot;17291&quot;&gt;&lt;property id=&quot;20148&quot; value=&quot;5&quot;/&gt;&lt;property id=&quot;20300&quot; value=&quot;Slide 1 - &amp;quot;Participatory Governance and Fiscal Policy Dialogue (PGFPC) in the Caribbean&amp;quot;&quot;/&gt;&lt;property id=&quot;20307&quot; value=&quot;256&quot;/&gt;&lt;/object&gt;&lt;object type=&quot;3&quot; unique_id=&quot;17292&quot;&gt;&lt;property id=&quot;20148&quot; value=&quot;5&quot;/&gt;&lt;property id=&quot;20300&quot; value=&quot;Slide 2 - &amp;quot;BACKGROUND&amp;quot;&quot;/&gt;&lt;property id=&quot;20307&quot; value=&quot;257&quot;/&gt;&lt;/object&gt;&lt;object type=&quot;3&quot; unique_id=&quot;17293&quot;&gt;&lt;property id=&quot;20148&quot; value=&quot;5&quot;/&gt;&lt;property id=&quot;20300&quot; value=&quot;Slide 3 - &amp;quot;PROJECT PURPOSE&amp;quot;&quot;/&gt;&lt;property id=&quot;20307&quot; value=&quot;258&quot;/&gt;&lt;/object&gt;&lt;object type=&quot;3&quot; unique_id=&quot;17294&quot;&gt;&lt;property id=&quot;20148&quot; value=&quot;5&quot;/&gt;&lt;property id=&quot;20300&quot; value=&quot;Slide 4 - &amp;quot;STRATEGIC GOALS&amp;quot;&quot;/&gt;&lt;property id=&quot;20307&quot; value=&quot;259&quot;/&gt;&lt;/object&gt;&lt;object type=&quot;3&quot; unique_id=&quot;17295&quot;&gt;&lt;property id=&quot;20148&quot; value=&quot;5&quot;/&gt;&lt;property id=&quot;20300&quot; value=&quot;Slide 5 - &amp;quot;PROJECT COMPONENTS&amp;quot;&quot;/&gt;&lt;property id=&quot;20307&quot; value=&quot;260&quot;/&gt;&lt;/object&gt;&lt;object type=&quot;3&quot; unique_id=&quot;17296&quot;&gt;&lt;property id=&quot;20148&quot; value=&quot;5&quot;/&gt;&lt;property id=&quot;20300&quot; value=&quot;Slide 6 - &amp;quot;PROJECT DURATION &amp;amp; LOCATION&amp;quot;&quot;/&gt;&lt;property id=&quot;20307&quot; value=&quot;261&quot;/&gt;&lt;/object&gt;&lt;object type=&quot;3&quot; unique_id=&quot;17297&quot;&gt;&lt;property id=&quot;20148&quot; value=&quot;5&quot;/&gt;&lt;property id=&quot;20300&quot; value=&quot;Slide 7 - &amp;quot;PROJECT Implementation Team&amp;quot;&quot;/&gt;&lt;property id=&quot;20307&quot; value=&quot;262&quot;/&gt;&lt;/object&gt;&lt;object type=&quot;3&quot; unique_id=&quot;17298&quot;&gt;&lt;property id=&quot;20148&quot; value=&quot;5&quot;/&gt;&lt;property id=&quot;20300&quot; value=&quot;Slide 8 - &amp;quot;Participatory Governance and Fiscal Policy Dialogue in the Caribbean;  project implementation  structure&amp;quot;&quot;/&gt;&lt;property id=&quot;20307&quot; value=&quot;264&quot;/&gt;&lt;/object&gt;&lt;object type=&quot;3&quot; unique_id=&quot;17329&quot;&gt;&lt;property id=&quot;20148&quot; value=&quot;5&quot;/&gt;&lt;property id=&quot;20300&quot; value=&quot;Slide 9 - &amp;quot;Contact information&amp;quot;&quot;/&gt;&lt;property id=&quot;20307&quot; value=&quot;265&quot;/&gt;&lt;/object&gt;&lt;/object&gt;&lt;object type=&quot;8&quot; unique_id=&quot;1730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1269</TotalTime>
  <Words>394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Opulent</vt:lpstr>
      <vt:lpstr>Worksheet</vt:lpstr>
      <vt:lpstr>Participatory Governance and Fiscal Policy Dialogue (PGFPC) in the Caribbean</vt:lpstr>
      <vt:lpstr>BACKGROUND</vt:lpstr>
      <vt:lpstr>PROJECT PURPOSE</vt:lpstr>
      <vt:lpstr>STRATEGIC GOALS</vt:lpstr>
      <vt:lpstr>PROJECT COMPONENTS</vt:lpstr>
      <vt:lpstr>PROJECT DURATION &amp; LOCATION</vt:lpstr>
      <vt:lpstr>PROJECT Implementation Team</vt:lpstr>
      <vt:lpstr>Participatory Governance and Fiscal Policy Dialogue in the Caribbean;  project implementation  structure</vt:lpstr>
      <vt:lpstr>Contact information</vt:lpstr>
    </vt:vector>
  </TitlesOfParts>
  <Company>University of Technology, Jamaica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norma.morgan</dc:creator>
  <cp:lastModifiedBy>Dwayne</cp:lastModifiedBy>
  <cp:revision>61</cp:revision>
  <dcterms:created xsi:type="dcterms:W3CDTF">2014-09-15T16:45:35Z</dcterms:created>
  <dcterms:modified xsi:type="dcterms:W3CDTF">2015-01-30T16:11:57Z</dcterms:modified>
</cp:coreProperties>
</file>